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8" r:id="rId10"/>
    <p:sldId id="264" r:id="rId11"/>
    <p:sldId id="276" r:id="rId12"/>
    <p:sldId id="265" r:id="rId13"/>
    <p:sldId id="266" r:id="rId14"/>
    <p:sldId id="269" r:id="rId15"/>
    <p:sldId id="273" r:id="rId16"/>
    <p:sldId id="270" r:id="rId17"/>
    <p:sldId id="271" r:id="rId18"/>
    <p:sldId id="274" r:id="rId19"/>
    <p:sldId id="275" r:id="rId20"/>
    <p:sldId id="290"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7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25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BC98F1-8BAB-40DE-ACF6-17DD8EBF9F1E}" type="datetimeFigureOut">
              <a:rPr lang="en-US" smtClean="0"/>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C7D5C9-6F2C-4A80-B929-4A8638995287}" type="slidenum">
              <a:rPr lang="en-US" smtClean="0"/>
              <a:t>‹#›</a:t>
            </a:fld>
            <a:endParaRPr lang="en-US" dirty="0"/>
          </a:p>
        </p:txBody>
      </p:sp>
    </p:spTree>
    <p:extLst>
      <p:ext uri="{BB962C8B-B14F-4D97-AF65-F5344CB8AC3E}">
        <p14:creationId xmlns:p14="http://schemas.microsoft.com/office/powerpoint/2010/main" val="32853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BC98F1-8BAB-40DE-ACF6-17DD8EBF9F1E}" type="datetimeFigureOut">
              <a:rPr lang="en-US" smtClean="0"/>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C7D5C9-6F2C-4A80-B929-4A8638995287}" type="slidenum">
              <a:rPr lang="en-US" smtClean="0"/>
              <a:t>‹#›</a:t>
            </a:fld>
            <a:endParaRPr lang="en-US" dirty="0"/>
          </a:p>
        </p:txBody>
      </p:sp>
    </p:spTree>
    <p:extLst>
      <p:ext uri="{BB962C8B-B14F-4D97-AF65-F5344CB8AC3E}">
        <p14:creationId xmlns:p14="http://schemas.microsoft.com/office/powerpoint/2010/main" val="2312444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BC98F1-8BAB-40DE-ACF6-17DD8EBF9F1E}" type="datetimeFigureOut">
              <a:rPr lang="en-US" smtClean="0"/>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C7D5C9-6F2C-4A80-B929-4A8638995287}" type="slidenum">
              <a:rPr lang="en-US" smtClean="0"/>
              <a:t>‹#›</a:t>
            </a:fld>
            <a:endParaRPr lang="en-US" dirty="0"/>
          </a:p>
        </p:txBody>
      </p:sp>
    </p:spTree>
    <p:extLst>
      <p:ext uri="{BB962C8B-B14F-4D97-AF65-F5344CB8AC3E}">
        <p14:creationId xmlns:p14="http://schemas.microsoft.com/office/powerpoint/2010/main" val="2761929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082F45F8-B2CF-411C-A586-06A698178A4A}" type="slidenum">
              <a:rPr lang="en-US"/>
              <a:pPr>
                <a:defRPr/>
              </a:pPr>
              <a:t>‹#›</a:t>
            </a:fld>
            <a:endParaRPr lang="en-US"/>
          </a:p>
        </p:txBody>
      </p:sp>
    </p:spTree>
    <p:extLst>
      <p:ext uri="{BB962C8B-B14F-4D97-AF65-F5344CB8AC3E}">
        <p14:creationId xmlns:p14="http://schemas.microsoft.com/office/powerpoint/2010/main" val="2236432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C959E619-2EEF-449E-A209-410B0C9B1EB7}" type="slidenum">
              <a:rPr lang="en-US"/>
              <a:pPr>
                <a:defRPr/>
              </a:pPr>
              <a:t>‹#›</a:t>
            </a:fld>
            <a:endParaRPr lang="en-US"/>
          </a:p>
        </p:txBody>
      </p:sp>
    </p:spTree>
    <p:extLst>
      <p:ext uri="{BB962C8B-B14F-4D97-AF65-F5344CB8AC3E}">
        <p14:creationId xmlns:p14="http://schemas.microsoft.com/office/powerpoint/2010/main" val="2688351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7BC68BD3-DD59-4D26-928D-EE53BAA5F173}" type="slidenum">
              <a:rPr lang="en-US"/>
              <a:pPr>
                <a:defRPr/>
              </a:pPr>
              <a:t>‹#›</a:t>
            </a:fld>
            <a:endParaRPr lang="en-US"/>
          </a:p>
        </p:txBody>
      </p:sp>
    </p:spTree>
    <p:extLst>
      <p:ext uri="{BB962C8B-B14F-4D97-AF65-F5344CB8AC3E}">
        <p14:creationId xmlns:p14="http://schemas.microsoft.com/office/powerpoint/2010/main" val="411233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BC98F1-8BAB-40DE-ACF6-17DD8EBF9F1E}" type="datetimeFigureOut">
              <a:rPr lang="en-US" smtClean="0"/>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C7D5C9-6F2C-4A80-B929-4A8638995287}" type="slidenum">
              <a:rPr lang="en-US" smtClean="0"/>
              <a:t>‹#›</a:t>
            </a:fld>
            <a:endParaRPr lang="en-US" dirty="0"/>
          </a:p>
        </p:txBody>
      </p:sp>
    </p:spTree>
    <p:extLst>
      <p:ext uri="{BB962C8B-B14F-4D97-AF65-F5344CB8AC3E}">
        <p14:creationId xmlns:p14="http://schemas.microsoft.com/office/powerpoint/2010/main" val="109202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BC98F1-8BAB-40DE-ACF6-17DD8EBF9F1E}" type="datetimeFigureOut">
              <a:rPr lang="en-US" smtClean="0"/>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C7D5C9-6F2C-4A80-B929-4A8638995287}" type="slidenum">
              <a:rPr lang="en-US" smtClean="0"/>
              <a:t>‹#›</a:t>
            </a:fld>
            <a:endParaRPr lang="en-US" dirty="0"/>
          </a:p>
        </p:txBody>
      </p:sp>
    </p:spTree>
    <p:extLst>
      <p:ext uri="{BB962C8B-B14F-4D97-AF65-F5344CB8AC3E}">
        <p14:creationId xmlns:p14="http://schemas.microsoft.com/office/powerpoint/2010/main" val="118223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BC98F1-8BAB-40DE-ACF6-17DD8EBF9F1E}" type="datetimeFigureOut">
              <a:rPr lang="en-US" smtClean="0"/>
              <a:t>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C7D5C9-6F2C-4A80-B929-4A8638995287}" type="slidenum">
              <a:rPr lang="en-US" smtClean="0"/>
              <a:t>‹#›</a:t>
            </a:fld>
            <a:endParaRPr lang="en-US" dirty="0"/>
          </a:p>
        </p:txBody>
      </p:sp>
    </p:spTree>
    <p:extLst>
      <p:ext uri="{BB962C8B-B14F-4D97-AF65-F5344CB8AC3E}">
        <p14:creationId xmlns:p14="http://schemas.microsoft.com/office/powerpoint/2010/main" val="3144289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BC98F1-8BAB-40DE-ACF6-17DD8EBF9F1E}" type="datetimeFigureOut">
              <a:rPr lang="en-US" smtClean="0"/>
              <a:t>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C7D5C9-6F2C-4A80-B929-4A8638995287}" type="slidenum">
              <a:rPr lang="en-US" smtClean="0"/>
              <a:t>‹#›</a:t>
            </a:fld>
            <a:endParaRPr lang="en-US" dirty="0"/>
          </a:p>
        </p:txBody>
      </p:sp>
    </p:spTree>
    <p:extLst>
      <p:ext uri="{BB962C8B-B14F-4D97-AF65-F5344CB8AC3E}">
        <p14:creationId xmlns:p14="http://schemas.microsoft.com/office/powerpoint/2010/main" val="211786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BC98F1-8BAB-40DE-ACF6-17DD8EBF9F1E}" type="datetimeFigureOut">
              <a:rPr lang="en-US" smtClean="0"/>
              <a:t>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C7D5C9-6F2C-4A80-B929-4A8638995287}" type="slidenum">
              <a:rPr lang="en-US" smtClean="0"/>
              <a:t>‹#›</a:t>
            </a:fld>
            <a:endParaRPr lang="en-US" dirty="0"/>
          </a:p>
        </p:txBody>
      </p:sp>
    </p:spTree>
    <p:extLst>
      <p:ext uri="{BB962C8B-B14F-4D97-AF65-F5344CB8AC3E}">
        <p14:creationId xmlns:p14="http://schemas.microsoft.com/office/powerpoint/2010/main" val="201010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C98F1-8BAB-40DE-ACF6-17DD8EBF9F1E}" type="datetimeFigureOut">
              <a:rPr lang="en-US" smtClean="0"/>
              <a:t>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C7D5C9-6F2C-4A80-B929-4A8638995287}" type="slidenum">
              <a:rPr lang="en-US" smtClean="0"/>
              <a:t>‹#›</a:t>
            </a:fld>
            <a:endParaRPr lang="en-US" dirty="0"/>
          </a:p>
        </p:txBody>
      </p:sp>
    </p:spTree>
    <p:extLst>
      <p:ext uri="{BB962C8B-B14F-4D97-AF65-F5344CB8AC3E}">
        <p14:creationId xmlns:p14="http://schemas.microsoft.com/office/powerpoint/2010/main" val="3432328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C98F1-8BAB-40DE-ACF6-17DD8EBF9F1E}" type="datetimeFigureOut">
              <a:rPr lang="en-US" smtClean="0"/>
              <a:t>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C7D5C9-6F2C-4A80-B929-4A8638995287}" type="slidenum">
              <a:rPr lang="en-US" smtClean="0"/>
              <a:t>‹#›</a:t>
            </a:fld>
            <a:endParaRPr lang="en-US" dirty="0"/>
          </a:p>
        </p:txBody>
      </p:sp>
    </p:spTree>
    <p:extLst>
      <p:ext uri="{BB962C8B-B14F-4D97-AF65-F5344CB8AC3E}">
        <p14:creationId xmlns:p14="http://schemas.microsoft.com/office/powerpoint/2010/main" val="136782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C98F1-8BAB-40DE-ACF6-17DD8EBF9F1E}" type="datetimeFigureOut">
              <a:rPr lang="en-US" smtClean="0"/>
              <a:t>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C7D5C9-6F2C-4A80-B929-4A8638995287}" type="slidenum">
              <a:rPr lang="en-US" smtClean="0"/>
              <a:t>‹#›</a:t>
            </a:fld>
            <a:endParaRPr lang="en-US" dirty="0"/>
          </a:p>
        </p:txBody>
      </p:sp>
    </p:spTree>
    <p:extLst>
      <p:ext uri="{BB962C8B-B14F-4D97-AF65-F5344CB8AC3E}">
        <p14:creationId xmlns:p14="http://schemas.microsoft.com/office/powerpoint/2010/main" val="324150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C98F1-8BAB-40DE-ACF6-17DD8EBF9F1E}" type="datetimeFigureOut">
              <a:rPr lang="en-US" smtClean="0"/>
              <a:t>2/4/2015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7D5C9-6F2C-4A80-B929-4A8638995287}" type="slidenum">
              <a:rPr lang="en-US" smtClean="0"/>
              <a:t>‹#›</a:t>
            </a:fld>
            <a:endParaRPr lang="en-US" dirty="0"/>
          </a:p>
        </p:txBody>
      </p:sp>
    </p:spTree>
    <p:extLst>
      <p:ext uri="{BB962C8B-B14F-4D97-AF65-F5344CB8AC3E}">
        <p14:creationId xmlns:p14="http://schemas.microsoft.com/office/powerpoint/2010/main" val="285578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upload.wikimedia.org/wikipedia/commons/2/21/Yisroel_Dovid_Weiss.jpg" TargetMode="External"/><Relationship Id="rId2" Type="http://schemas.openxmlformats.org/officeDocument/2006/relationships/image" Target="../media/image28.jpeg"/><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Crash Course of the </a:t>
            </a:r>
            <a:br>
              <a:rPr lang="en-US" dirty="0" smtClean="0"/>
            </a:br>
            <a:r>
              <a:rPr lang="en-US" dirty="0" smtClean="0"/>
              <a:t>Middle East</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66214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Caliphate </a:t>
            </a:r>
            <a:r>
              <a:rPr lang="en-US" dirty="0" smtClean="0"/>
              <a:t>661 AD</a:t>
            </a:r>
            <a:endParaRPr lang="en-US" dirty="0"/>
          </a:p>
        </p:txBody>
      </p:sp>
      <p:sp>
        <p:nvSpPr>
          <p:cNvPr id="3" name="Content Placeholder 2"/>
          <p:cNvSpPr>
            <a:spLocks noGrp="1"/>
          </p:cNvSpPr>
          <p:nvPr>
            <p:ph idx="1"/>
          </p:nvPr>
        </p:nvSpPr>
        <p:spPr>
          <a:xfrm>
            <a:off x="0" y="685800"/>
            <a:ext cx="9201150" cy="2971800"/>
          </a:xfrm>
        </p:spPr>
        <p:txBody>
          <a:bodyPr>
            <a:normAutofit/>
          </a:bodyPr>
          <a:lstStyle/>
          <a:p>
            <a:pPr marL="0" indent="0">
              <a:buNone/>
            </a:pPr>
            <a:r>
              <a:rPr lang="en-US" sz="2400" dirty="0" smtClean="0"/>
              <a:t> </a:t>
            </a:r>
            <a:r>
              <a:rPr lang="en-US" sz="2400" dirty="0" smtClean="0"/>
              <a:t>Muhammad had expressed a desire to spread </a:t>
            </a:r>
            <a:r>
              <a:rPr lang="en-US" sz="2400" dirty="0" smtClean="0"/>
              <a:t>Islam to </a:t>
            </a:r>
            <a:r>
              <a:rPr lang="en-US" sz="2400" dirty="0" smtClean="0"/>
              <a:t>the people north of Mecca.  So after he died, his followers spread Muhammad’s message converting many.  By 750 AD, the Muslim Empire stretched 6,000 miles.  The Caliphate was the leader of the empire.  </a:t>
            </a:r>
            <a:endParaRPr lang="en-US"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3215723"/>
            <a:ext cx="6534150" cy="3794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15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Crusades 1095 AD</a:t>
            </a:r>
            <a:endParaRPr lang="en-US" dirty="0"/>
          </a:p>
        </p:txBody>
      </p:sp>
      <p:sp>
        <p:nvSpPr>
          <p:cNvPr id="3" name="Content Placeholder 2"/>
          <p:cNvSpPr>
            <a:spLocks noGrp="1"/>
          </p:cNvSpPr>
          <p:nvPr>
            <p:ph idx="1"/>
          </p:nvPr>
        </p:nvSpPr>
        <p:spPr>
          <a:xfrm>
            <a:off x="457200" y="1600200"/>
            <a:ext cx="3276600" cy="5105400"/>
          </a:xfrm>
        </p:spPr>
        <p:txBody>
          <a:bodyPr>
            <a:normAutofit/>
          </a:bodyPr>
          <a:lstStyle/>
          <a:p>
            <a:pPr marL="0" indent="0">
              <a:buNone/>
            </a:pPr>
            <a:r>
              <a:rPr lang="en-US" sz="2400" dirty="0" smtClean="0"/>
              <a:t>A series of wars when the Christians in Europe tried to capture the Holy Land from the Muslims that controlled Jerusalem.  </a:t>
            </a:r>
            <a:endParaRPr lang="en-US" sz="2400" dirty="0"/>
          </a:p>
        </p:txBody>
      </p:sp>
      <p:pic>
        <p:nvPicPr>
          <p:cNvPr id="9218" name="Picture 2" descr="http://asebeia.files.wordpress.com/2011/09/crusader-muslim-f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599" y="1828800"/>
            <a:ext cx="4832193"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576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Ottoman Empire </a:t>
            </a:r>
            <a:r>
              <a:rPr lang="en-US" dirty="0" smtClean="0"/>
              <a:t>1451 AD</a:t>
            </a:r>
            <a:endParaRPr lang="en-US" dirty="0"/>
          </a:p>
        </p:txBody>
      </p:sp>
      <p:sp>
        <p:nvSpPr>
          <p:cNvPr id="3" name="Content Placeholder 2"/>
          <p:cNvSpPr>
            <a:spLocks noGrp="1"/>
          </p:cNvSpPr>
          <p:nvPr>
            <p:ph idx="1"/>
          </p:nvPr>
        </p:nvSpPr>
        <p:spPr>
          <a:xfrm>
            <a:off x="0" y="1143000"/>
            <a:ext cx="4343400" cy="5715000"/>
          </a:xfrm>
        </p:spPr>
        <p:txBody>
          <a:bodyPr>
            <a:normAutofit/>
          </a:bodyPr>
          <a:lstStyle/>
          <a:p>
            <a:pPr marL="0" indent="0">
              <a:buNone/>
            </a:pPr>
            <a:r>
              <a:rPr lang="en-US" sz="2000" dirty="0" smtClean="0"/>
              <a:t>It wasn’t until 1400’s that a group of Muslims called the Ottomans were able to overthrow the Byzantine Empire and unite all of the Middle East under one Muslim lead empire called the Ottoman Empire.  The leader declared himself the sultan.  </a:t>
            </a:r>
            <a:r>
              <a:rPr lang="en-US" sz="2000" dirty="0" smtClean="0"/>
              <a:t>None-Muslims </a:t>
            </a:r>
            <a:r>
              <a:rPr lang="en-US" sz="2000" dirty="0" smtClean="0"/>
              <a:t>were allowed to live in the empire but had to pay more taxes.  </a:t>
            </a:r>
            <a:endParaRPr lang="en-US" sz="2000" dirty="0"/>
          </a:p>
        </p:txBody>
      </p:sp>
      <p:pic>
        <p:nvPicPr>
          <p:cNvPr id="3074" name="Picture 2" descr="http://josehist.weebly.com/uploads/1/3/6/4/13642763/913341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780" y="1752600"/>
            <a:ext cx="4671220" cy="311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673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Colonization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2667000"/>
            <a:ext cx="6124575" cy="2638425"/>
          </a:xfrm>
        </p:spPr>
      </p:pic>
      <p:sp>
        <p:nvSpPr>
          <p:cNvPr id="5" name="Rectangle 4"/>
          <p:cNvSpPr/>
          <p:nvPr/>
        </p:nvSpPr>
        <p:spPr>
          <a:xfrm>
            <a:off x="76200" y="1143000"/>
            <a:ext cx="9067800" cy="1384995"/>
          </a:xfrm>
          <a:prstGeom prst="rect">
            <a:avLst/>
          </a:prstGeom>
        </p:spPr>
        <p:txBody>
          <a:bodyPr wrap="square">
            <a:spAutoFit/>
          </a:bodyPr>
          <a:lstStyle/>
          <a:p>
            <a:r>
              <a:rPr lang="en-US" sz="2800" dirty="0" smtClean="0"/>
              <a:t>Just like when European countries like England, Spain, and France went to colonize the Americas, European countries took over most of the Middle East.  (Go to the next slide)</a:t>
            </a:r>
            <a:endParaRPr lang="en-US" sz="2800" dirty="0"/>
          </a:p>
        </p:txBody>
      </p:sp>
    </p:spTree>
    <p:extLst>
      <p:ext uri="{BB962C8B-B14F-4D97-AF65-F5344CB8AC3E}">
        <p14:creationId xmlns:p14="http://schemas.microsoft.com/office/powerpoint/2010/main" val="2132905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European Colonization 1900</a:t>
            </a:r>
            <a:endParaRPr lang="en-US" dirty="0"/>
          </a:p>
        </p:txBody>
      </p:sp>
      <p:sp>
        <p:nvSpPr>
          <p:cNvPr id="3" name="Content Placeholder 2"/>
          <p:cNvSpPr>
            <a:spLocks noGrp="1"/>
          </p:cNvSpPr>
          <p:nvPr>
            <p:ph idx="1"/>
          </p:nvPr>
        </p:nvSpPr>
        <p:spPr>
          <a:xfrm>
            <a:off x="0" y="914400"/>
            <a:ext cx="9143999" cy="2438400"/>
          </a:xfrm>
        </p:spPr>
        <p:txBody>
          <a:bodyPr>
            <a:noAutofit/>
          </a:bodyPr>
          <a:lstStyle/>
          <a:p>
            <a:pPr marL="0" indent="0">
              <a:buNone/>
            </a:pPr>
            <a:r>
              <a:rPr lang="en-US" sz="2000" dirty="0"/>
              <a:t>Europe was getting richer and more powerful as it carved up </a:t>
            </a:r>
            <a:r>
              <a:rPr lang="en-US" sz="2000" dirty="0" smtClean="0"/>
              <a:t>the Middle East into </a:t>
            </a:r>
            <a:r>
              <a:rPr lang="en-US" sz="2000" dirty="0"/>
              <a:t>colonial possessions</a:t>
            </a:r>
            <a:r>
              <a:rPr lang="en-US" sz="2000" dirty="0" smtClean="0"/>
              <a:t>. </a:t>
            </a:r>
            <a:r>
              <a:rPr lang="en-US" sz="2000" dirty="0"/>
              <a:t>When World War I ended a few years later, the rest of the defeated Ottoman Empire would be carved up among the Europeans. The lines between French, Italian, Spanish, and British rule are crucial for understanding the region today – not just because they ruled differently and imposed different policies, but because the boundaries between European empires later became the official borders of independence, whether they made sense or not.</a:t>
            </a:r>
            <a:endParaRPr lang="en-US" sz="2000" dirty="0"/>
          </a:p>
        </p:txBody>
      </p:sp>
      <p:sp>
        <p:nvSpPr>
          <p:cNvPr id="4" name="AutoShape 2" descr="What the Middle East looked like in 191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What the Middle East looked like in 191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What the Middle East looked like in 191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581400"/>
            <a:ext cx="5704620" cy="2895600"/>
          </a:xfrm>
          <a:prstGeom prst="rect">
            <a:avLst/>
          </a:prstGeom>
        </p:spPr>
      </p:pic>
    </p:spTree>
    <p:extLst>
      <p:ext uri="{BB962C8B-B14F-4D97-AF65-F5344CB8AC3E}">
        <p14:creationId xmlns:p14="http://schemas.microsoft.com/office/powerpoint/2010/main" val="1606764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WWI 1918 </a:t>
            </a:r>
            <a:endParaRPr lang="en-US" dirty="0"/>
          </a:p>
        </p:txBody>
      </p:sp>
      <p:sp>
        <p:nvSpPr>
          <p:cNvPr id="3" name="Content Placeholder 2"/>
          <p:cNvSpPr>
            <a:spLocks noGrp="1"/>
          </p:cNvSpPr>
          <p:nvPr>
            <p:ph idx="1"/>
          </p:nvPr>
        </p:nvSpPr>
        <p:spPr>
          <a:xfrm>
            <a:off x="457200" y="1600200"/>
            <a:ext cx="3581400" cy="4525963"/>
          </a:xfrm>
        </p:spPr>
        <p:txBody>
          <a:bodyPr>
            <a:normAutofit/>
          </a:bodyPr>
          <a:lstStyle/>
          <a:p>
            <a:pPr marL="0" indent="0">
              <a:buNone/>
            </a:pPr>
            <a:r>
              <a:rPr lang="en-US" sz="2800" dirty="0" smtClean="0"/>
              <a:t>The Ottoman Empire lost in WWI.  All of it’s land went to the victors, United Kingdom, France, and Russia.  They divide up the land between them.  </a:t>
            </a:r>
            <a:endParaRPr lang="en-US" sz="2800" dirty="0"/>
          </a:p>
        </p:txBody>
      </p:sp>
      <p:pic>
        <p:nvPicPr>
          <p:cNvPr id="6146" name="Picture 2" descr="http://upload.wikimedia.org/wikipedia/commons/thumb/b/bb/Sykes-Picot.svg/640px-Sykes-Picot.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71599"/>
            <a:ext cx="4419600" cy="49720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24400" y="4800600"/>
            <a:ext cx="2514600" cy="923330"/>
          </a:xfrm>
          <a:prstGeom prst="rect">
            <a:avLst/>
          </a:prstGeom>
          <a:noFill/>
        </p:spPr>
        <p:txBody>
          <a:bodyPr wrap="square" rtlCol="0">
            <a:spAutoFit/>
          </a:bodyPr>
          <a:lstStyle/>
          <a:p>
            <a:r>
              <a:rPr lang="en-US" dirty="0" smtClean="0"/>
              <a:t>French: Blue</a:t>
            </a:r>
          </a:p>
          <a:p>
            <a:r>
              <a:rPr lang="en-US" dirty="0" smtClean="0"/>
              <a:t>British: Pink</a:t>
            </a:r>
          </a:p>
          <a:p>
            <a:r>
              <a:rPr lang="en-US" dirty="0" smtClean="0"/>
              <a:t>Russian: Green</a:t>
            </a:r>
            <a:endParaRPr lang="en-US" dirty="0"/>
          </a:p>
        </p:txBody>
      </p:sp>
    </p:spTree>
    <p:extLst>
      <p:ext uri="{BB962C8B-B14F-4D97-AF65-F5344CB8AC3E}">
        <p14:creationId xmlns:p14="http://schemas.microsoft.com/office/powerpoint/2010/main" val="631787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Europeans divided up the </a:t>
            </a:r>
            <a:br>
              <a:rPr lang="en-US" dirty="0" smtClean="0"/>
            </a:br>
            <a:r>
              <a:rPr lang="en-US" dirty="0" smtClean="0"/>
              <a:t>Middle East into different countries.</a:t>
            </a:r>
            <a:endParaRPr lang="en-US" dirty="0"/>
          </a:p>
        </p:txBody>
      </p:sp>
      <p:sp>
        <p:nvSpPr>
          <p:cNvPr id="3" name="Content Placeholder 2"/>
          <p:cNvSpPr>
            <a:spLocks noGrp="1"/>
          </p:cNvSpPr>
          <p:nvPr>
            <p:ph idx="1"/>
          </p:nvPr>
        </p:nvSpPr>
        <p:spPr/>
        <p:txBody>
          <a:bodyPr>
            <a:normAutofit fontScale="85000" lnSpcReduction="10000"/>
          </a:bodyPr>
          <a:lstStyle/>
          <a:p>
            <a:pPr marL="0" indent="0" algn="ctr" fontAlgn="base">
              <a:buNone/>
            </a:pPr>
            <a:r>
              <a:rPr lang="en-US" b="1" dirty="0"/>
              <a:t>The Sykes-Picot </a:t>
            </a:r>
            <a:r>
              <a:rPr lang="en-US" b="1" dirty="0" smtClean="0"/>
              <a:t>treaty</a:t>
            </a:r>
            <a:endParaRPr lang="en-US" b="1" dirty="0"/>
          </a:p>
          <a:p>
            <a:pPr marL="0" indent="0" fontAlgn="base">
              <a:buNone/>
            </a:pPr>
            <a:r>
              <a:rPr lang="en-US" dirty="0" smtClean="0"/>
              <a:t>United Kingdom </a:t>
            </a:r>
            <a:r>
              <a:rPr lang="en-US" dirty="0"/>
              <a:t>and French </a:t>
            </a:r>
            <a:r>
              <a:rPr lang="en-US" dirty="0" smtClean="0"/>
              <a:t>Empires </a:t>
            </a:r>
            <a:r>
              <a:rPr lang="en-US" dirty="0"/>
              <a:t>secretly agreed to divide up the Ottoman Empire's </a:t>
            </a:r>
            <a:r>
              <a:rPr lang="en-US" dirty="0" smtClean="0"/>
              <a:t>regions </a:t>
            </a:r>
            <a:r>
              <a:rPr lang="en-US" dirty="0"/>
              <a:t>among themselves. Crucially, the borders between the French and British "zones" later became the borders between Iraq, Syria, and Jordan. Because those later-independent </a:t>
            </a:r>
            <a:r>
              <a:rPr lang="en-US" dirty="0" smtClean="0"/>
              <a:t>countries </a:t>
            </a:r>
            <a:r>
              <a:rPr lang="en-US" dirty="0"/>
              <a:t>had largely </a:t>
            </a:r>
            <a:r>
              <a:rPr lang="en-US" dirty="0" smtClean="0"/>
              <a:t>made up </a:t>
            </a:r>
            <a:r>
              <a:rPr lang="en-US" dirty="0"/>
              <a:t>borders that forced </a:t>
            </a:r>
            <a:r>
              <a:rPr lang="en-US" dirty="0" smtClean="0"/>
              <a:t>different groups </a:t>
            </a:r>
            <a:r>
              <a:rPr lang="en-US" dirty="0"/>
              <a:t>together, and because those groups are still in terrible </a:t>
            </a:r>
            <a:r>
              <a:rPr lang="en-US" dirty="0" smtClean="0"/>
              <a:t>conflict (hate each other), </a:t>
            </a:r>
            <a:r>
              <a:rPr lang="en-US" dirty="0"/>
              <a:t>Sykes-Picot is often </a:t>
            </a:r>
            <a:r>
              <a:rPr lang="en-US" dirty="0" smtClean="0"/>
              <a:t>thought of </a:t>
            </a:r>
            <a:r>
              <a:rPr lang="en-US" dirty="0"/>
              <a:t>as a cause of warfare and violence and extremism in the Middle East. </a:t>
            </a:r>
            <a:endParaRPr lang="en-US" dirty="0"/>
          </a:p>
        </p:txBody>
      </p:sp>
    </p:spTree>
    <p:extLst>
      <p:ext uri="{BB962C8B-B14F-4D97-AF65-F5344CB8AC3E}">
        <p14:creationId xmlns:p14="http://schemas.microsoft.com/office/powerpoint/2010/main" val="3154982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an example.</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0" y="1828800"/>
            <a:ext cx="4895429" cy="4525963"/>
          </a:xfrm>
        </p:spPr>
      </p:pic>
      <p:sp>
        <p:nvSpPr>
          <p:cNvPr id="4" name="AutoShape 2" descr="The Sunni-Shia div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The Sunni-Shia div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The Sunni-Shia divid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Title 1"/>
          <p:cNvSpPr txBox="1">
            <a:spLocks/>
          </p:cNvSpPr>
          <p:nvPr/>
        </p:nvSpPr>
        <p:spPr>
          <a:xfrm>
            <a:off x="228600" y="1752600"/>
            <a:ext cx="3810000" cy="480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Shia and Sunni are 2 different sects of Islam.  Sometimes they don’t really like each other.  Look at Iraq.  The boundaries of Iraq include a lot of both sects.  Does that make sense why there is a lot of fighting in Iraq????</a:t>
            </a:r>
            <a:endParaRPr lang="en-US" sz="2400" dirty="0"/>
          </a:p>
        </p:txBody>
      </p:sp>
    </p:spTree>
    <p:extLst>
      <p:ext uri="{BB962C8B-B14F-4D97-AF65-F5344CB8AC3E}">
        <p14:creationId xmlns:p14="http://schemas.microsoft.com/office/powerpoint/2010/main" val="3457372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Persian Gulf War 1990</a:t>
            </a:r>
            <a:endParaRPr lang="en-US" dirty="0"/>
          </a:p>
        </p:txBody>
      </p:sp>
      <p:sp>
        <p:nvSpPr>
          <p:cNvPr id="3" name="Content Placeholder 2"/>
          <p:cNvSpPr>
            <a:spLocks noGrp="1"/>
          </p:cNvSpPr>
          <p:nvPr>
            <p:ph idx="1"/>
          </p:nvPr>
        </p:nvSpPr>
        <p:spPr>
          <a:xfrm>
            <a:off x="457200" y="1600200"/>
            <a:ext cx="3886200" cy="4876800"/>
          </a:xfrm>
        </p:spPr>
        <p:txBody>
          <a:bodyPr>
            <a:normAutofit/>
          </a:bodyPr>
          <a:lstStyle/>
          <a:p>
            <a:pPr marL="0" indent="0">
              <a:buNone/>
            </a:pPr>
            <a:r>
              <a:rPr lang="en-US" sz="2800" dirty="0" smtClean="0"/>
              <a:t>The leader of Iraq, Saddam Hussein tried to take over Kuwait because he felt it was always supposed to be apart of Iraq.  United States came in and stopped him.</a:t>
            </a:r>
            <a:endParaRPr lang="en-US" sz="2800" dirty="0"/>
          </a:p>
        </p:txBody>
      </p:sp>
      <p:pic>
        <p:nvPicPr>
          <p:cNvPr id="4" name="Picture 2" descr="http://www.worldology.com/Iraq/images/iraq_invasion_kuw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787459"/>
            <a:ext cx="2644608" cy="263588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nationsonline.org/bilder/saddam_huss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95400"/>
            <a:ext cx="1771650"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938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Iraq War 2003</a:t>
            </a:r>
            <a:endParaRPr lang="en-US" dirty="0"/>
          </a:p>
        </p:txBody>
      </p:sp>
      <p:sp>
        <p:nvSpPr>
          <p:cNvPr id="3" name="Content Placeholder 2"/>
          <p:cNvSpPr>
            <a:spLocks noGrp="1"/>
          </p:cNvSpPr>
          <p:nvPr>
            <p:ph idx="1"/>
          </p:nvPr>
        </p:nvSpPr>
        <p:spPr>
          <a:xfrm>
            <a:off x="152400" y="1143000"/>
            <a:ext cx="4648200" cy="5562600"/>
          </a:xfrm>
        </p:spPr>
        <p:txBody>
          <a:bodyPr>
            <a:normAutofit/>
          </a:bodyPr>
          <a:lstStyle/>
          <a:p>
            <a:pPr marL="0" indent="0">
              <a:buNone/>
            </a:pPr>
            <a:r>
              <a:rPr lang="en-US" sz="2400" dirty="0" smtClean="0"/>
              <a:t>Saddam Hussein didn’t follow the agreements after the Persian Gulf War.  He continued to build up an army and hurt people who weren’t like him.  After U.S. invaded Iraq they captured Saddam Hussein and he was sentenced to death for killing 183 Shia Muslims.  (He was a Sunni)</a:t>
            </a:r>
            <a:endParaRPr lang="en-US" sz="2400" dirty="0"/>
          </a:p>
        </p:txBody>
      </p:sp>
      <p:pic>
        <p:nvPicPr>
          <p:cNvPr id="8196" name="Picture 4" descr="http://patdollard.com/wp-content/uploads/2012/03/12-14-War-in-Iraq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427" y="2209801"/>
            <a:ext cx="4145307" cy="277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Akkadian Empire – 2350 BCE</a:t>
            </a:r>
            <a:endParaRPr lang="en-US" dirty="0"/>
          </a:p>
        </p:txBody>
      </p:sp>
      <p:sp>
        <p:nvSpPr>
          <p:cNvPr id="3" name="Content Placeholder 2"/>
          <p:cNvSpPr>
            <a:spLocks noGrp="1"/>
          </p:cNvSpPr>
          <p:nvPr>
            <p:ph idx="1"/>
          </p:nvPr>
        </p:nvSpPr>
        <p:spPr>
          <a:xfrm>
            <a:off x="0" y="1798637"/>
            <a:ext cx="4191000" cy="4525963"/>
          </a:xfrm>
        </p:spPr>
        <p:txBody>
          <a:bodyPr>
            <a:normAutofit/>
          </a:bodyPr>
          <a:lstStyle/>
          <a:p>
            <a:pPr marL="0" indent="0">
              <a:buNone/>
            </a:pPr>
            <a:r>
              <a:rPr lang="en-US" sz="2400" dirty="0" smtClean="0"/>
              <a:t>A conqueror named Sargon defeated the city-states of Sumer.  By taking control of both northern and southern Mesopotamia, Sargon created the first empire.</a:t>
            </a:r>
            <a:endParaRPr lang="en-US" sz="2400" dirty="0"/>
          </a:p>
        </p:txBody>
      </p:sp>
      <p:pic>
        <p:nvPicPr>
          <p:cNvPr id="1026" name="Picture 2" descr="http://www.portalecittadino.it/wp-content/uploads/2013/03/Sargon-di-Akka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1709" y="1600200"/>
            <a:ext cx="5003800"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468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Check your time line.</a:t>
            </a:r>
          </a:p>
          <a:p>
            <a:pPr>
              <a:buFontTx/>
              <a:buChar char="-"/>
            </a:pPr>
            <a:r>
              <a:rPr lang="en-US" dirty="0" smtClean="0"/>
              <a:t>All dates labeled correctly</a:t>
            </a:r>
          </a:p>
          <a:p>
            <a:pPr>
              <a:buFontTx/>
              <a:buChar char="-"/>
            </a:pPr>
            <a:r>
              <a:rPr lang="en-US" dirty="0" smtClean="0"/>
              <a:t>1 fact about each event</a:t>
            </a:r>
          </a:p>
          <a:p>
            <a:pPr>
              <a:buFontTx/>
              <a:buChar char="-"/>
            </a:pPr>
            <a:r>
              <a:rPr lang="en-US" dirty="0" smtClean="0"/>
              <a:t>All pictures colored</a:t>
            </a:r>
          </a:p>
          <a:p>
            <a:pPr marL="0" indent="0">
              <a:buNone/>
            </a:pPr>
            <a:r>
              <a:rPr lang="en-US" dirty="0" smtClean="0"/>
              <a:t>Great. Now complete the Creation of Israel part of the </a:t>
            </a:r>
            <a:r>
              <a:rPr lang="en-US" dirty="0" err="1" smtClean="0"/>
              <a:t>powerpoint</a:t>
            </a:r>
            <a:r>
              <a:rPr lang="en-US"/>
              <a:t>.</a:t>
            </a:r>
            <a:endParaRPr lang="en-US" dirty="0" smtClean="0"/>
          </a:p>
          <a:p>
            <a:pPr>
              <a:buFontTx/>
              <a:buChar char="-"/>
            </a:pPr>
            <a:endParaRPr lang="en-US" dirty="0"/>
          </a:p>
        </p:txBody>
      </p:sp>
    </p:spTree>
    <p:extLst>
      <p:ext uri="{BB962C8B-B14F-4D97-AF65-F5344CB8AC3E}">
        <p14:creationId xmlns:p14="http://schemas.microsoft.com/office/powerpoint/2010/main" val="125082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0" y="0"/>
            <a:ext cx="9144000" cy="914400"/>
          </a:xfrm>
        </p:spPr>
        <p:txBody>
          <a:bodyPr>
            <a:noAutofit/>
          </a:bodyPr>
          <a:lstStyle/>
          <a:p>
            <a:pPr marL="54864" indent="0" eaLnBrk="1" fontAlgn="auto" hangingPunct="1">
              <a:spcAft>
                <a:spcPts val="0"/>
              </a:spcAft>
              <a:defRPr/>
            </a:pPr>
            <a:r>
              <a:rPr lang="en-US" sz="6000" dirty="0">
                <a:solidFill>
                  <a:schemeClr val="tx2">
                    <a:tint val="100000"/>
                    <a:shade val="90000"/>
                    <a:satMod val="250000"/>
                    <a:alpha val="100000"/>
                  </a:schemeClr>
                </a:solidFill>
              </a:rPr>
              <a:t>The Creation of Israel</a:t>
            </a:r>
          </a:p>
        </p:txBody>
      </p:sp>
      <p:sp>
        <p:nvSpPr>
          <p:cNvPr id="13315" name="Rectangle 5"/>
          <p:cNvSpPr>
            <a:spLocks noGrp="1" noChangeArrowheads="1"/>
          </p:cNvSpPr>
          <p:nvPr>
            <p:ph type="body" sz="half" idx="1"/>
          </p:nvPr>
        </p:nvSpPr>
        <p:spPr>
          <a:xfrm>
            <a:off x="228600" y="1295400"/>
            <a:ext cx="4343400" cy="4830763"/>
          </a:xfrm>
        </p:spPr>
        <p:txBody>
          <a:bodyPr/>
          <a:lstStyle/>
          <a:p>
            <a:pPr eaLnBrk="1" hangingPunct="1">
              <a:lnSpc>
                <a:spcPct val="90000"/>
              </a:lnSpc>
            </a:pPr>
            <a:r>
              <a:rPr lang="en-US" altLang="en-US" sz="2800" smtClean="0"/>
              <a:t>1800 BC – </a:t>
            </a:r>
            <a:r>
              <a:rPr lang="en-US" altLang="en-US" sz="2800" b="1" u="sng" smtClean="0">
                <a:solidFill>
                  <a:srgbClr val="92D050"/>
                </a:solidFill>
              </a:rPr>
              <a:t>A group of people called the Hebrews(later called the Jews) </a:t>
            </a:r>
            <a:r>
              <a:rPr lang="en-US" altLang="en-US" sz="2800" smtClean="0"/>
              <a:t>settled in the land that will later be called the Holy Land.  They believe God gave them this land because they are God’s Chosen people.  </a:t>
            </a:r>
          </a:p>
        </p:txBody>
      </p:sp>
      <p:sp>
        <p:nvSpPr>
          <p:cNvPr id="13316" name="Rectangle 6"/>
          <p:cNvSpPr>
            <a:spLocks noGrp="1" noChangeArrowheads="1"/>
          </p:cNvSpPr>
          <p:nvPr>
            <p:ph sz="half" idx="2"/>
          </p:nvPr>
        </p:nvSpPr>
        <p:spPr/>
        <p:txBody>
          <a:bodyPr/>
          <a:lstStyle/>
          <a:p>
            <a:pPr eaLnBrk="1" hangingPunct="1">
              <a:lnSpc>
                <a:spcPct val="90000"/>
              </a:lnSpc>
            </a:pPr>
            <a:endParaRPr lang="en-US" altLang="en-US" sz="2800" smtClean="0"/>
          </a:p>
        </p:txBody>
      </p:sp>
      <p:pic>
        <p:nvPicPr>
          <p:cNvPr id="13317" name="Picture 8" descr="The Sacrifice of Isa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19200"/>
            <a:ext cx="42846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483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body" sz="half" idx="1"/>
          </p:nvPr>
        </p:nvSpPr>
        <p:spPr>
          <a:xfrm>
            <a:off x="228600" y="152400"/>
            <a:ext cx="4343400" cy="4495800"/>
          </a:xfrm>
        </p:spPr>
        <p:txBody>
          <a:bodyPr/>
          <a:lstStyle/>
          <a:p>
            <a:pPr eaLnBrk="1" hangingPunct="1"/>
            <a:r>
              <a:rPr lang="en-US" altLang="en-US" sz="2400" dirty="0" smtClean="0"/>
              <a:t>1500 B.C. – </a:t>
            </a:r>
            <a:r>
              <a:rPr lang="en-US" altLang="en-US" sz="2400" b="1" u="sng" dirty="0" smtClean="0">
                <a:solidFill>
                  <a:srgbClr val="92D050"/>
                </a:solidFill>
              </a:rPr>
              <a:t>Hebrews</a:t>
            </a:r>
            <a:r>
              <a:rPr lang="en-US" altLang="en-US" sz="2400" b="1" dirty="0" smtClean="0"/>
              <a:t> </a:t>
            </a:r>
            <a:r>
              <a:rPr lang="en-US" altLang="en-US" sz="2400" dirty="0" smtClean="0"/>
              <a:t>moved to Egypt because of a </a:t>
            </a:r>
            <a:r>
              <a:rPr lang="en-US" altLang="en-US" sz="2400" b="1" u="sng" dirty="0" smtClean="0">
                <a:solidFill>
                  <a:srgbClr val="92D050"/>
                </a:solidFill>
              </a:rPr>
              <a:t>drought</a:t>
            </a:r>
            <a:endParaRPr lang="en-US" altLang="en-US" sz="2400" dirty="0" smtClean="0"/>
          </a:p>
          <a:p>
            <a:pPr eaLnBrk="1" hangingPunct="1"/>
            <a:r>
              <a:rPr lang="en-US" altLang="en-US" sz="2400" dirty="0" smtClean="0"/>
              <a:t>1250 – </a:t>
            </a:r>
            <a:r>
              <a:rPr lang="en-US" altLang="en-US" sz="2400" b="1" u="sng" dirty="0" smtClean="0">
                <a:solidFill>
                  <a:srgbClr val="92D050"/>
                </a:solidFill>
              </a:rPr>
              <a:t>Moses</a:t>
            </a:r>
            <a:r>
              <a:rPr lang="en-US" altLang="en-US" sz="2400" b="1" dirty="0" smtClean="0"/>
              <a:t> </a:t>
            </a:r>
            <a:r>
              <a:rPr lang="en-US" altLang="en-US" sz="2400" dirty="0" smtClean="0"/>
              <a:t>led Hebrews back to the Holy Land</a:t>
            </a:r>
          </a:p>
          <a:p>
            <a:pPr eaLnBrk="1" hangingPunct="1"/>
            <a:r>
              <a:rPr lang="en-US" altLang="en-US" sz="2400" dirty="0" smtClean="0"/>
              <a:t>1025 – Formed Kingdoms of Judea and Israel.  Kings David and Solomon build the first temple in 1000 BCE</a:t>
            </a:r>
          </a:p>
        </p:txBody>
      </p:sp>
      <p:sp>
        <p:nvSpPr>
          <p:cNvPr id="14339" name="Rectangle 7"/>
          <p:cNvSpPr>
            <a:spLocks noGrp="1" noChangeArrowheads="1"/>
          </p:cNvSpPr>
          <p:nvPr>
            <p:ph sz="quarter" idx="3"/>
          </p:nvPr>
        </p:nvSpPr>
        <p:spPr/>
        <p:txBody>
          <a:bodyPr/>
          <a:lstStyle/>
          <a:p>
            <a:pPr eaLnBrk="1" hangingPunct="1"/>
            <a:endParaRPr lang="en-US" altLang="en-US" sz="2400" smtClean="0"/>
          </a:p>
        </p:txBody>
      </p:sp>
      <p:pic>
        <p:nvPicPr>
          <p:cNvPr id="14340" name="Picture 9" descr="egyptian_god_ammon_p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4800"/>
            <a:ext cx="419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3" descr="crossing%20red%20s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81400"/>
            <a:ext cx="4191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Content Placeholder 1"/>
          <p:cNvSpPr>
            <a:spLocks noGrp="1"/>
          </p:cNvSpPr>
          <p:nvPr>
            <p:ph sz="quarter" idx="2"/>
          </p:nvPr>
        </p:nvSpPr>
        <p:spPr/>
        <p:txBody>
          <a:bodyPr/>
          <a:lstStyle/>
          <a:p>
            <a:endParaRPr lang="en-US" altLang="en-US" smtClean="0"/>
          </a:p>
        </p:txBody>
      </p:sp>
    </p:spTree>
    <p:extLst>
      <p:ext uri="{BB962C8B-B14F-4D97-AF65-F5344CB8AC3E}">
        <p14:creationId xmlns:p14="http://schemas.microsoft.com/office/powerpoint/2010/main" val="3164857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body" sz="half" idx="1"/>
          </p:nvPr>
        </p:nvSpPr>
        <p:spPr>
          <a:xfrm>
            <a:off x="228600" y="228600"/>
            <a:ext cx="8915400" cy="2286000"/>
          </a:xfrm>
        </p:spPr>
        <p:txBody>
          <a:bodyPr/>
          <a:lstStyle/>
          <a:p>
            <a:pPr eaLnBrk="1" hangingPunct="1">
              <a:lnSpc>
                <a:spcPct val="90000"/>
              </a:lnSpc>
            </a:pPr>
            <a:r>
              <a:rPr lang="en-US" altLang="en-US" sz="2800" dirty="0" smtClean="0"/>
              <a:t>586 B.C. - Conquered by Babylonians –</a:t>
            </a:r>
            <a:r>
              <a:rPr lang="en-US" altLang="en-US" sz="2800" b="1" u="sng" dirty="0" smtClean="0">
                <a:solidFill>
                  <a:srgbClr val="92D050"/>
                </a:solidFill>
              </a:rPr>
              <a:t>1st temple destroyed</a:t>
            </a:r>
            <a:r>
              <a:rPr lang="en-US" altLang="en-US" sz="2800" dirty="0" smtClean="0"/>
              <a:t> – first Diaspora (scattering of people)</a:t>
            </a:r>
          </a:p>
          <a:p>
            <a:pPr eaLnBrk="1" hangingPunct="1">
              <a:lnSpc>
                <a:spcPct val="90000"/>
              </a:lnSpc>
            </a:pPr>
            <a:r>
              <a:rPr lang="en-US" altLang="en-US" sz="2800" dirty="0" smtClean="0"/>
              <a:t>539 BC - Babylon falls to </a:t>
            </a:r>
            <a:r>
              <a:rPr lang="en-US" altLang="en-US" sz="2800" dirty="0" smtClean="0"/>
              <a:t>Persian Empire</a:t>
            </a:r>
            <a:endParaRPr lang="en-US" altLang="en-US" sz="2800" dirty="0" smtClean="0"/>
          </a:p>
          <a:p>
            <a:pPr eaLnBrk="1" hangingPunct="1">
              <a:lnSpc>
                <a:spcPct val="90000"/>
              </a:lnSpc>
            </a:pPr>
            <a:r>
              <a:rPr lang="en-US" altLang="en-US" sz="2800" dirty="0" smtClean="0"/>
              <a:t>300 BC Persians allowed Hebrews back - built a second temple (165 BC.)</a:t>
            </a:r>
          </a:p>
        </p:txBody>
      </p:sp>
      <p:pic>
        <p:nvPicPr>
          <p:cNvPr id="15363" name="Picture 10" descr="Crowds_at_Western_Wall2_tb_n0606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2590800"/>
            <a:ext cx="4724400" cy="3429000"/>
          </a:xfrm>
          <a:noFill/>
        </p:spPr>
      </p:pic>
      <p:pic>
        <p:nvPicPr>
          <p:cNvPr id="15364" name="Picture 8" descr="Temple.jpg (165698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14"/>
          <p:cNvSpPr txBox="1">
            <a:spLocks noChangeArrowheads="1"/>
          </p:cNvSpPr>
          <p:nvPr/>
        </p:nvSpPr>
        <p:spPr bwMode="auto">
          <a:xfrm>
            <a:off x="381000" y="60960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pitchFamily="34" charset="0"/>
              </a:rPr>
              <a:t>Projected model of the 2</a:t>
            </a:r>
            <a:r>
              <a:rPr lang="en-US" altLang="en-US" sz="1800" baseline="30000">
                <a:latin typeface="Arial" pitchFamily="34" charset="0"/>
              </a:rPr>
              <a:t>nd</a:t>
            </a:r>
            <a:r>
              <a:rPr lang="en-US" altLang="en-US" sz="1800">
                <a:latin typeface="Arial" pitchFamily="34" charset="0"/>
              </a:rPr>
              <a:t> Temple</a:t>
            </a:r>
          </a:p>
        </p:txBody>
      </p:sp>
      <p:sp>
        <p:nvSpPr>
          <p:cNvPr id="15366" name="Text Box 15"/>
          <p:cNvSpPr txBox="1">
            <a:spLocks noChangeArrowheads="1"/>
          </p:cNvSpPr>
          <p:nvPr/>
        </p:nvSpPr>
        <p:spPr bwMode="auto">
          <a:xfrm>
            <a:off x="4632325" y="6019800"/>
            <a:ext cx="4283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pitchFamily="34" charset="0"/>
              </a:rPr>
              <a:t>Wailing Wall – the remaining remnants of the 2</a:t>
            </a:r>
            <a:r>
              <a:rPr lang="en-US" altLang="en-US" sz="1800" baseline="30000">
                <a:latin typeface="Arial" pitchFamily="34" charset="0"/>
              </a:rPr>
              <a:t>nd</a:t>
            </a:r>
            <a:r>
              <a:rPr lang="en-US" altLang="en-US" sz="1800">
                <a:latin typeface="Arial" pitchFamily="34" charset="0"/>
              </a:rPr>
              <a:t> Temple.</a:t>
            </a:r>
          </a:p>
        </p:txBody>
      </p:sp>
    </p:spTree>
    <p:extLst>
      <p:ext uri="{BB962C8B-B14F-4D97-AF65-F5344CB8AC3E}">
        <p14:creationId xmlns:p14="http://schemas.microsoft.com/office/powerpoint/2010/main" val="1055538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body" sz="half" idx="1"/>
          </p:nvPr>
        </p:nvSpPr>
        <p:spPr>
          <a:xfrm>
            <a:off x="457200" y="304800"/>
            <a:ext cx="4572000" cy="5821363"/>
          </a:xfrm>
        </p:spPr>
        <p:txBody>
          <a:bodyPr/>
          <a:lstStyle/>
          <a:p>
            <a:pPr eaLnBrk="1" hangingPunct="1"/>
            <a:r>
              <a:rPr lang="en-US" altLang="en-US" sz="2800" smtClean="0"/>
              <a:t>70 BC Romans </a:t>
            </a:r>
            <a:r>
              <a:rPr lang="en-US" altLang="en-US" sz="2800" b="1" u="sng" smtClean="0">
                <a:solidFill>
                  <a:srgbClr val="92D050"/>
                </a:solidFill>
              </a:rPr>
              <a:t>destroyed Jerusalem and the second temple</a:t>
            </a:r>
            <a:r>
              <a:rPr lang="en-US" altLang="en-US" sz="2800" smtClean="0"/>
              <a:t>  - second Jewish </a:t>
            </a:r>
            <a:r>
              <a:rPr lang="en-US" altLang="en-US" sz="2800" b="1" u="sng" smtClean="0">
                <a:solidFill>
                  <a:srgbClr val="92D050"/>
                </a:solidFill>
              </a:rPr>
              <a:t>Diaspora</a:t>
            </a:r>
            <a:r>
              <a:rPr lang="en-US" altLang="en-US" sz="2800" smtClean="0">
                <a:solidFill>
                  <a:srgbClr val="92D050"/>
                </a:solidFill>
              </a:rPr>
              <a:t> </a:t>
            </a:r>
            <a:r>
              <a:rPr lang="en-US" altLang="en-US" sz="2800" smtClean="0"/>
              <a:t>(scattering Jews to other parts of the world).</a:t>
            </a:r>
          </a:p>
          <a:p>
            <a:pPr eaLnBrk="1" hangingPunct="1"/>
            <a:r>
              <a:rPr lang="en-US" altLang="en-US" sz="2800" smtClean="0"/>
              <a:t>Romans renamed the area </a:t>
            </a:r>
            <a:r>
              <a:rPr lang="en-US" altLang="en-US" sz="2800" i="1" smtClean="0"/>
              <a:t>Syria Palaestina</a:t>
            </a:r>
          </a:p>
          <a:p>
            <a:pPr eaLnBrk="1" hangingPunct="1"/>
            <a:r>
              <a:rPr lang="en-US" altLang="en-US" sz="2800" i="1" smtClean="0"/>
              <a:t>Most Jews ended up throughout Europe</a:t>
            </a:r>
            <a:endParaRPr lang="en-US" altLang="en-US" sz="2800" smtClean="0"/>
          </a:p>
        </p:txBody>
      </p:sp>
      <p:pic>
        <p:nvPicPr>
          <p:cNvPr id="16387" name="Picture 14" descr="palestina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27638" y="304800"/>
            <a:ext cx="3616325" cy="5867400"/>
          </a:xfrm>
          <a:noFill/>
        </p:spPr>
      </p:pic>
      <p:sp>
        <p:nvSpPr>
          <p:cNvPr id="16388" name="Line 18"/>
          <p:cNvSpPr>
            <a:spLocks noChangeShapeType="1"/>
          </p:cNvSpPr>
          <p:nvPr/>
        </p:nvSpPr>
        <p:spPr bwMode="auto">
          <a:xfrm>
            <a:off x="4114800" y="3733800"/>
            <a:ext cx="1066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20009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body" sz="half" idx="1"/>
          </p:nvPr>
        </p:nvSpPr>
        <p:spPr>
          <a:xfrm>
            <a:off x="152400" y="381000"/>
            <a:ext cx="4419600" cy="6477000"/>
          </a:xfrm>
        </p:spPr>
        <p:txBody>
          <a:bodyPr/>
          <a:lstStyle/>
          <a:p>
            <a:pPr eaLnBrk="1" hangingPunct="1">
              <a:lnSpc>
                <a:spcPct val="90000"/>
              </a:lnSpc>
              <a:defRPr/>
            </a:pPr>
            <a:r>
              <a:rPr lang="en-US" altLang="en-US" sz="2800" dirty="0" smtClean="0"/>
              <a:t>313 AD When the Roman Emperor Constantine converts to Christianity,  it centers in the Holy Land.</a:t>
            </a:r>
          </a:p>
          <a:p>
            <a:pPr marL="0" indent="0" eaLnBrk="1" hangingPunct="1">
              <a:lnSpc>
                <a:spcPct val="90000"/>
              </a:lnSpc>
              <a:buFont typeface="Wingdings 2" pitchFamily="18" charset="2"/>
              <a:buNone/>
              <a:defRPr/>
            </a:pPr>
            <a:r>
              <a:rPr lang="en-US" altLang="en-US" sz="2800" dirty="0" smtClean="0"/>
              <a:t> </a:t>
            </a:r>
            <a:endParaRPr lang="en-US" altLang="en-US" sz="2800" dirty="0"/>
          </a:p>
          <a:p>
            <a:pPr eaLnBrk="1" hangingPunct="1">
              <a:lnSpc>
                <a:spcPct val="90000"/>
              </a:lnSpc>
              <a:defRPr/>
            </a:pPr>
            <a:r>
              <a:rPr lang="en-US" altLang="en-US" sz="2800" dirty="0" smtClean="0"/>
              <a:t>639 AD – Muslim Arab armies capture the Holy Land and build the </a:t>
            </a:r>
            <a:r>
              <a:rPr lang="en-US" altLang="en-US" sz="2800" b="1" u="sng" dirty="0" smtClean="0">
                <a:solidFill>
                  <a:srgbClr val="92D050"/>
                </a:solidFill>
              </a:rPr>
              <a:t>Dome of the Rock</a:t>
            </a:r>
            <a:r>
              <a:rPr lang="en-US" altLang="en-US" sz="2800" dirty="0" smtClean="0"/>
              <a:t>.  The Dome of the Rock is where Muslims believe Abraham almost sacrificed Ishmael.</a:t>
            </a:r>
          </a:p>
        </p:txBody>
      </p:sp>
      <p:sp>
        <p:nvSpPr>
          <p:cNvPr id="17411" name="Rectangle 10"/>
          <p:cNvSpPr>
            <a:spLocks noGrp="1" noChangeArrowheads="1"/>
          </p:cNvSpPr>
          <p:nvPr>
            <p:ph sz="quarter" idx="2"/>
          </p:nvPr>
        </p:nvSpPr>
        <p:spPr/>
        <p:txBody>
          <a:bodyPr/>
          <a:lstStyle/>
          <a:p>
            <a:pPr eaLnBrk="1" hangingPunct="1"/>
            <a:endParaRPr lang="en-US" altLang="en-US" sz="2400" smtClean="0"/>
          </a:p>
        </p:txBody>
      </p:sp>
      <p:pic>
        <p:nvPicPr>
          <p:cNvPr id="17412" name="Picture 12" descr="DOME_OF_ROCK_AERIAL_TB_N031900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4" descr="dome_of_the_rock_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05200"/>
            <a:ext cx="434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15"/>
          <p:cNvSpPr txBox="1">
            <a:spLocks noChangeArrowheads="1"/>
          </p:cNvSpPr>
          <p:nvPr/>
        </p:nvSpPr>
        <p:spPr bwMode="auto">
          <a:xfrm>
            <a:off x="5486400" y="3160713"/>
            <a:ext cx="297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pitchFamily="34" charset="0"/>
              </a:rPr>
              <a:t>The Dome of the Rock</a:t>
            </a:r>
          </a:p>
        </p:txBody>
      </p:sp>
    </p:spTree>
    <p:extLst>
      <p:ext uri="{BB962C8B-B14F-4D97-AF65-F5344CB8AC3E}">
        <p14:creationId xmlns:p14="http://schemas.microsoft.com/office/powerpoint/2010/main" val="648637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18435" name="Text Placeholder 2"/>
          <p:cNvSpPr>
            <a:spLocks noGrp="1"/>
          </p:cNvSpPr>
          <p:nvPr>
            <p:ph type="body" sz="half" idx="1"/>
          </p:nvPr>
        </p:nvSpPr>
        <p:spPr/>
        <p:txBody>
          <a:bodyPr/>
          <a:lstStyle/>
          <a:p>
            <a:pPr eaLnBrk="1" hangingPunct="1">
              <a:lnSpc>
                <a:spcPct val="90000"/>
              </a:lnSpc>
            </a:pPr>
            <a:r>
              <a:rPr lang="en-US" altLang="en-US" smtClean="0"/>
              <a:t>1096 AD Pope sends men to recapture the Holy Land </a:t>
            </a:r>
            <a:r>
              <a:rPr lang="en-US" altLang="en-US" b="1" u="sng" smtClean="0"/>
              <a:t>(</a:t>
            </a:r>
            <a:r>
              <a:rPr lang="en-US" altLang="en-US" b="1" u="sng" smtClean="0">
                <a:solidFill>
                  <a:srgbClr val="92D050"/>
                </a:solidFill>
              </a:rPr>
              <a:t>Crusades</a:t>
            </a:r>
            <a:r>
              <a:rPr lang="en-US" altLang="en-US" b="1" smtClean="0"/>
              <a:t>)</a:t>
            </a:r>
            <a:r>
              <a:rPr lang="en-US" altLang="en-US" smtClean="0"/>
              <a:t>. Christians did not defeat the Arabs.  </a:t>
            </a:r>
          </a:p>
          <a:p>
            <a:pPr eaLnBrk="1" hangingPunct="1">
              <a:lnSpc>
                <a:spcPct val="90000"/>
              </a:lnSpc>
            </a:pPr>
            <a:r>
              <a:rPr lang="en-US" altLang="en-US" smtClean="0"/>
              <a:t>So from 639 AD on the Holy Land was called Palenstine.</a:t>
            </a:r>
          </a:p>
        </p:txBody>
      </p:sp>
      <p:sp>
        <p:nvSpPr>
          <p:cNvPr id="18436" name="Content Placeholder 3"/>
          <p:cNvSpPr>
            <a:spLocks noGrp="1"/>
          </p:cNvSpPr>
          <p:nvPr>
            <p:ph sz="quarter" idx="2"/>
          </p:nvPr>
        </p:nvSpPr>
        <p:spPr/>
        <p:txBody>
          <a:bodyPr/>
          <a:lstStyle/>
          <a:p>
            <a:endParaRPr lang="en-US" altLang="en-US" smtClean="0"/>
          </a:p>
        </p:txBody>
      </p:sp>
      <p:sp>
        <p:nvSpPr>
          <p:cNvPr id="18437" name="Content Placeholder 4"/>
          <p:cNvSpPr>
            <a:spLocks noGrp="1"/>
          </p:cNvSpPr>
          <p:nvPr>
            <p:ph sz="quarter" idx="3"/>
          </p:nvPr>
        </p:nvSpPr>
        <p:spPr/>
        <p:txBody>
          <a:bodyPr/>
          <a:lstStyle/>
          <a:p>
            <a:endParaRPr lang="en-US" altLang="en-US" smtClean="0"/>
          </a:p>
        </p:txBody>
      </p:sp>
    </p:spTree>
    <p:extLst>
      <p:ext uri="{BB962C8B-B14F-4D97-AF65-F5344CB8AC3E}">
        <p14:creationId xmlns:p14="http://schemas.microsoft.com/office/powerpoint/2010/main" val="2832098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body" sz="half" idx="1"/>
          </p:nvPr>
        </p:nvSpPr>
        <p:spPr>
          <a:xfrm>
            <a:off x="152400" y="457200"/>
            <a:ext cx="4724400" cy="6172200"/>
          </a:xfrm>
        </p:spPr>
        <p:txBody>
          <a:bodyPr/>
          <a:lstStyle/>
          <a:p>
            <a:pPr eaLnBrk="1" hangingPunct="1"/>
            <a:r>
              <a:rPr lang="en-US" altLang="en-US" sz="2800" dirty="0" smtClean="0"/>
              <a:t>Late 1800’s: </a:t>
            </a:r>
            <a:r>
              <a:rPr lang="en-US" altLang="en-US" sz="2800" b="1" dirty="0" smtClean="0">
                <a:solidFill>
                  <a:srgbClr val="92D050"/>
                </a:solidFill>
              </a:rPr>
              <a:t>Zionism</a:t>
            </a:r>
            <a:r>
              <a:rPr lang="en-US" altLang="en-US" sz="2800" dirty="0" smtClean="0"/>
              <a:t> – a movement among European Jews to set up a Jewish homeland in Palestine (the Holy Land).</a:t>
            </a:r>
          </a:p>
          <a:p>
            <a:pPr eaLnBrk="1" hangingPunct="1"/>
            <a:r>
              <a:rPr lang="en-US" altLang="en-US" sz="2800" dirty="0" smtClean="0"/>
              <a:t>The Jews wanted to return to the Holy Land because they were getting persecuted throughout Europe.  Many people hated the Jews and blamed </a:t>
            </a:r>
            <a:r>
              <a:rPr lang="en-US" altLang="en-US" sz="2800" dirty="0" smtClean="0"/>
              <a:t>them </a:t>
            </a:r>
            <a:r>
              <a:rPr lang="en-US" altLang="en-US" sz="2800" dirty="0" smtClean="0"/>
              <a:t>for Jesus Christ’s death.  </a:t>
            </a:r>
          </a:p>
        </p:txBody>
      </p:sp>
      <p:pic>
        <p:nvPicPr>
          <p:cNvPr id="19459" name="Picture 8" descr="hasidic.jp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826000" y="381000"/>
            <a:ext cx="4318000" cy="2590800"/>
          </a:xfrm>
          <a:noFill/>
        </p:spPr>
      </p:pic>
      <p:pic>
        <p:nvPicPr>
          <p:cNvPr id="19460" name="Picture 12" descr="Image:Yisroel Dovid Weiss.jpg">
            <a:hlinkClick r:id="rId3"/>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105400" y="2971800"/>
            <a:ext cx="3886200" cy="3716338"/>
          </a:xfrm>
        </p:spPr>
      </p:pic>
    </p:spTree>
    <p:extLst>
      <p:ext uri="{BB962C8B-B14F-4D97-AF65-F5344CB8AC3E}">
        <p14:creationId xmlns:p14="http://schemas.microsoft.com/office/powerpoint/2010/main" val="3109817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body" sz="half" idx="1"/>
          </p:nvPr>
        </p:nvSpPr>
        <p:spPr>
          <a:xfrm>
            <a:off x="0" y="457200"/>
            <a:ext cx="8991600" cy="3429000"/>
          </a:xfrm>
        </p:spPr>
        <p:txBody>
          <a:bodyPr/>
          <a:lstStyle/>
          <a:p>
            <a:pPr lvl="1" eaLnBrk="1" hangingPunct="1"/>
            <a:r>
              <a:rPr lang="en-US" altLang="en-US" sz="2800" smtClean="0"/>
              <a:t>WWII 1930-40’s:  Nazis rise to power – many Jews fled to Palestine  to escape the Holocaust.  </a:t>
            </a:r>
          </a:p>
        </p:txBody>
      </p:sp>
      <p:pic>
        <p:nvPicPr>
          <p:cNvPr id="20483" name="Picture 8" descr="600_rom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57200" y="3962400"/>
            <a:ext cx="4267200" cy="2643188"/>
          </a:xfrm>
        </p:spPr>
      </p:pic>
      <p:pic>
        <p:nvPicPr>
          <p:cNvPr id="20484" name="Picture 10" descr="Unassign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953000" y="3276600"/>
            <a:ext cx="3810000" cy="3389313"/>
          </a:xfrm>
          <a:noFill/>
        </p:spPr>
      </p:pic>
    </p:spTree>
    <p:extLst>
      <p:ext uri="{BB962C8B-B14F-4D97-AF65-F5344CB8AC3E}">
        <p14:creationId xmlns:p14="http://schemas.microsoft.com/office/powerpoint/2010/main" val="3232339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body" sz="half" idx="1"/>
          </p:nvPr>
        </p:nvSpPr>
        <p:spPr>
          <a:xfrm>
            <a:off x="228600" y="228600"/>
            <a:ext cx="4419600" cy="6324600"/>
          </a:xfrm>
        </p:spPr>
        <p:txBody>
          <a:bodyPr/>
          <a:lstStyle/>
          <a:p>
            <a:pPr eaLnBrk="1" hangingPunct="1"/>
            <a:r>
              <a:rPr lang="en-US" altLang="en-US" sz="2800" b="1" u="sng" smtClean="0">
                <a:solidFill>
                  <a:srgbClr val="92D050"/>
                </a:solidFill>
              </a:rPr>
              <a:t>1947 With so many displaced Jews </a:t>
            </a:r>
            <a:r>
              <a:rPr lang="en-US" altLang="en-US" sz="2800" smtClean="0"/>
              <a:t>The United Nations decided to split Palestine into a Jewish state and an Arab state. </a:t>
            </a:r>
          </a:p>
          <a:p>
            <a:pPr eaLnBrk="1" hangingPunct="1"/>
            <a:r>
              <a:rPr lang="en-US" altLang="en-US" sz="2800" smtClean="0"/>
              <a:t>The Palestinians didn’t want to give up any of their land to the Jews.  </a:t>
            </a:r>
          </a:p>
          <a:p>
            <a:pPr eaLnBrk="1" hangingPunct="1"/>
            <a:endParaRPr lang="en-US" altLang="en-US" sz="2800" smtClean="0"/>
          </a:p>
        </p:txBody>
      </p:sp>
      <p:sp>
        <p:nvSpPr>
          <p:cNvPr id="21507" name="Rectangle 6"/>
          <p:cNvSpPr>
            <a:spLocks noGrp="1" noChangeArrowheads="1"/>
          </p:cNvSpPr>
          <p:nvPr>
            <p:ph sz="half" idx="2"/>
          </p:nvPr>
        </p:nvSpPr>
        <p:spPr>
          <a:xfrm>
            <a:off x="4648200" y="381000"/>
            <a:ext cx="4038600" cy="5745163"/>
          </a:xfrm>
        </p:spPr>
        <p:txBody>
          <a:bodyPr/>
          <a:lstStyle/>
          <a:p>
            <a:pPr eaLnBrk="1" hangingPunct="1"/>
            <a:endParaRPr lang="en-US" altLang="en-US" sz="2800" smtClean="0"/>
          </a:p>
        </p:txBody>
      </p:sp>
      <p:pic>
        <p:nvPicPr>
          <p:cNvPr id="21508" name="Picture 8" descr="UN-par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8600"/>
            <a:ext cx="439737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Line 9"/>
          <p:cNvSpPr>
            <a:spLocks noChangeShapeType="1"/>
          </p:cNvSpPr>
          <p:nvPr/>
        </p:nvSpPr>
        <p:spPr bwMode="auto">
          <a:xfrm>
            <a:off x="4419600" y="24384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16440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 Empire -2000 BCE</a:t>
            </a:r>
            <a:endParaRPr lang="en-US" dirty="0"/>
          </a:p>
        </p:txBody>
      </p:sp>
      <p:sp>
        <p:nvSpPr>
          <p:cNvPr id="3" name="Content Placeholder 2"/>
          <p:cNvSpPr>
            <a:spLocks noGrp="1"/>
          </p:cNvSpPr>
          <p:nvPr>
            <p:ph idx="1"/>
          </p:nvPr>
        </p:nvSpPr>
        <p:spPr>
          <a:xfrm>
            <a:off x="457200" y="1600200"/>
            <a:ext cx="4038600" cy="4525963"/>
          </a:xfrm>
        </p:spPr>
        <p:txBody>
          <a:bodyPr>
            <a:normAutofit/>
          </a:bodyPr>
          <a:lstStyle/>
          <a:p>
            <a:pPr marL="0" indent="0">
              <a:buNone/>
            </a:pPr>
            <a:r>
              <a:rPr lang="en-US" sz="2400" dirty="0" smtClean="0"/>
              <a:t>A group of nomadic warriors invaded Mesopotamia and established Babylon as their capital.  Hammurabi created his code of conduct as the leader of this empire.</a:t>
            </a:r>
            <a:endParaRPr lang="en-US" sz="2400" dirty="0"/>
          </a:p>
        </p:txBody>
      </p:sp>
      <p:pic>
        <p:nvPicPr>
          <p:cNvPr id="2050" name="Picture 2" descr="http://www.thelatinlibrary.com/imperialism/images/hammurab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853" y="1524000"/>
            <a:ext cx="4360583" cy="427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84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body" sz="half" idx="1"/>
          </p:nvPr>
        </p:nvSpPr>
        <p:spPr>
          <a:xfrm>
            <a:off x="304800" y="381000"/>
            <a:ext cx="4876800" cy="6477000"/>
          </a:xfrm>
        </p:spPr>
        <p:txBody>
          <a:bodyPr/>
          <a:lstStyle/>
          <a:p>
            <a:pPr eaLnBrk="1" hangingPunct="1">
              <a:lnSpc>
                <a:spcPct val="90000"/>
              </a:lnSpc>
              <a:buFontTx/>
              <a:buNone/>
            </a:pPr>
            <a:r>
              <a:rPr lang="en-US" altLang="en-US" sz="2400" b="1" u="sng" smtClean="0">
                <a:solidFill>
                  <a:srgbClr val="92D050"/>
                </a:solidFill>
              </a:rPr>
              <a:t>1948 Israeli  War for</a:t>
            </a:r>
          </a:p>
          <a:p>
            <a:pPr eaLnBrk="1" hangingPunct="1">
              <a:lnSpc>
                <a:spcPct val="90000"/>
              </a:lnSpc>
              <a:buFontTx/>
              <a:buNone/>
            </a:pPr>
            <a:r>
              <a:rPr lang="en-US" altLang="en-US" sz="2400" b="1" u="sng" smtClean="0">
                <a:solidFill>
                  <a:srgbClr val="92D050"/>
                </a:solidFill>
              </a:rPr>
              <a:t>Independence </a:t>
            </a:r>
            <a:r>
              <a:rPr lang="en-US" altLang="en-US" sz="2400" smtClean="0"/>
              <a:t> </a:t>
            </a:r>
          </a:p>
          <a:p>
            <a:pPr eaLnBrk="1" hangingPunct="1">
              <a:lnSpc>
                <a:spcPct val="90000"/>
              </a:lnSpc>
            </a:pPr>
            <a:r>
              <a:rPr lang="en-US" altLang="en-US" sz="2400" smtClean="0"/>
              <a:t>Jews announce the creation of Israel.</a:t>
            </a:r>
          </a:p>
          <a:p>
            <a:pPr eaLnBrk="1" hangingPunct="1">
              <a:lnSpc>
                <a:spcPct val="90000"/>
              </a:lnSpc>
            </a:pPr>
            <a:r>
              <a:rPr lang="en-US" altLang="en-US" sz="2400" smtClean="0"/>
              <a:t>Arab nations declare war at once, and military forces are sent. </a:t>
            </a:r>
          </a:p>
          <a:p>
            <a:pPr eaLnBrk="1" hangingPunct="1">
              <a:lnSpc>
                <a:spcPct val="90000"/>
              </a:lnSpc>
            </a:pPr>
            <a:r>
              <a:rPr lang="en-US" altLang="en-US" sz="2400" b="1" smtClean="0"/>
              <a:t>1949</a:t>
            </a:r>
            <a:r>
              <a:rPr lang="en-US" altLang="en-US" sz="2400" smtClean="0"/>
              <a:t> - Israel defeats Arab forces with the help from the </a:t>
            </a:r>
            <a:r>
              <a:rPr lang="en-US" altLang="en-US" sz="2400" b="1" u="sng" smtClean="0">
                <a:solidFill>
                  <a:srgbClr val="92D050"/>
                </a:solidFill>
              </a:rPr>
              <a:t>U.S</a:t>
            </a:r>
            <a:r>
              <a:rPr lang="en-US" altLang="en-US" sz="2400" b="1" smtClean="0">
                <a:solidFill>
                  <a:srgbClr val="92D050"/>
                </a:solidFill>
              </a:rPr>
              <a:t>.</a:t>
            </a:r>
            <a:r>
              <a:rPr lang="en-US" altLang="en-US" sz="2400" smtClean="0"/>
              <a:t> </a:t>
            </a:r>
          </a:p>
          <a:p>
            <a:pPr eaLnBrk="1" hangingPunct="1">
              <a:lnSpc>
                <a:spcPct val="90000"/>
              </a:lnSpc>
            </a:pPr>
            <a:r>
              <a:rPr lang="en-US" altLang="en-US" sz="2400" smtClean="0"/>
              <a:t>Arab </a:t>
            </a:r>
            <a:r>
              <a:rPr lang="en-US" altLang="en-US" sz="2400" b="1" u="sng" smtClean="0">
                <a:solidFill>
                  <a:srgbClr val="92D050"/>
                </a:solidFill>
              </a:rPr>
              <a:t>refugees</a:t>
            </a:r>
            <a:r>
              <a:rPr lang="en-US" altLang="en-US" sz="2400" b="1" smtClean="0"/>
              <a:t> </a:t>
            </a:r>
            <a:r>
              <a:rPr lang="en-US" altLang="en-US" sz="2400" smtClean="0"/>
              <a:t>flee to those three areas. </a:t>
            </a:r>
          </a:p>
          <a:p>
            <a:pPr eaLnBrk="1" hangingPunct="1">
              <a:lnSpc>
                <a:spcPct val="90000"/>
              </a:lnSpc>
            </a:pPr>
            <a:endParaRPr lang="en-US" altLang="en-US" sz="2400" smtClean="0"/>
          </a:p>
        </p:txBody>
      </p:sp>
      <p:pic>
        <p:nvPicPr>
          <p:cNvPr id="22531" name="Picture 13" descr="Israel/Palestine 1949"/>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324600" y="152400"/>
            <a:ext cx="2198688" cy="4038600"/>
          </a:xfrm>
          <a:noFill/>
        </p:spPr>
      </p:pic>
      <p:pic>
        <p:nvPicPr>
          <p:cNvPr id="22532" name="Picture 2" descr="http://upload.wikimedia.org/wikipedia/commons/b/b5/Palestinian_refuge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003675"/>
            <a:ext cx="420687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9882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8686800" cy="1143000"/>
          </a:xfrm>
        </p:spPr>
        <p:txBody>
          <a:bodyPr>
            <a:normAutofit fontScale="90000"/>
          </a:bodyPr>
          <a:lstStyle/>
          <a:p>
            <a:pPr algn="ctr">
              <a:defRPr/>
            </a:pPr>
            <a:r>
              <a:rPr lang="en-US" dirty="0" smtClean="0"/>
              <a:t>Ever since the Jews and Palestinians have hated each other.</a:t>
            </a:r>
            <a:endParaRPr lang="en-US" dirty="0"/>
          </a:p>
        </p:txBody>
      </p:sp>
      <p:sp>
        <p:nvSpPr>
          <p:cNvPr id="23555" name="Text Placeholder 2"/>
          <p:cNvSpPr>
            <a:spLocks noGrp="1"/>
          </p:cNvSpPr>
          <p:nvPr>
            <p:ph type="body" sz="half" idx="1"/>
          </p:nvPr>
        </p:nvSpPr>
        <p:spPr>
          <a:xfrm>
            <a:off x="304800" y="2514600"/>
            <a:ext cx="4191000" cy="3611563"/>
          </a:xfrm>
        </p:spPr>
        <p:txBody>
          <a:bodyPr/>
          <a:lstStyle/>
          <a:p>
            <a:r>
              <a:rPr lang="en-US" altLang="en-US" dirty="0" smtClean="0"/>
              <a:t>They are constantly fighting.  </a:t>
            </a:r>
          </a:p>
          <a:p>
            <a:r>
              <a:rPr lang="en-US" altLang="en-US" dirty="0" smtClean="0"/>
              <a:t>The Palestinians and other Arabs are mad at the U.S. for supporting Israel.</a:t>
            </a:r>
          </a:p>
        </p:txBody>
      </p:sp>
      <p:pic>
        <p:nvPicPr>
          <p:cNvPr id="23556" name="Picture 2" descr="http://previous.presstv.ir/photo/20121020/hbeig201210200331065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138" y="2743200"/>
            <a:ext cx="4891087"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657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152400" y="1066800"/>
            <a:ext cx="8991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 typeface="Arial" pitchFamily="34" charset="0"/>
              <a:buChar char="•"/>
            </a:pPr>
            <a:r>
              <a:rPr lang="en-US" altLang="en-US" sz="2400">
                <a:latin typeface="Arial" pitchFamily="34" charset="0"/>
              </a:rPr>
              <a:t> U.S. government assistance to Israel began in 1949 with a $100 million Export-Import Bank Loan</a:t>
            </a:r>
          </a:p>
          <a:p>
            <a:pPr eaLnBrk="1" hangingPunct="1">
              <a:buClrTx/>
              <a:buSzTx/>
              <a:buFontTx/>
              <a:buNone/>
            </a:pPr>
            <a:endParaRPr lang="en-US" altLang="en-US" sz="2400">
              <a:latin typeface="Arial" pitchFamily="34" charset="0"/>
            </a:endParaRPr>
          </a:p>
          <a:p>
            <a:pPr eaLnBrk="1" hangingPunct="1">
              <a:buClrTx/>
              <a:buSzTx/>
              <a:buFont typeface="Arial" pitchFamily="34" charset="0"/>
              <a:buChar char="•"/>
            </a:pPr>
            <a:r>
              <a:rPr lang="en-US" altLang="en-US" sz="2400">
                <a:latin typeface="Arial" pitchFamily="34" charset="0"/>
              </a:rPr>
              <a:t> From 1949 -1965, U.S. aid to Israel averaged about $63 million a yr, over 95% was economic development assistance and food aid.</a:t>
            </a:r>
          </a:p>
          <a:p>
            <a:pPr eaLnBrk="1" hangingPunct="1">
              <a:buClrTx/>
              <a:buSzTx/>
              <a:buFont typeface="Arial" pitchFamily="34" charset="0"/>
              <a:buChar char="•"/>
            </a:pPr>
            <a:r>
              <a:rPr lang="en-US" altLang="en-US" sz="2400">
                <a:latin typeface="Arial" pitchFamily="34" charset="0"/>
              </a:rPr>
              <a:t> Until 2003, Israel received approx. one-third of the annual US foreign aid budget. In 2005, the US gave Israel more than $2.6 billion in aid, a budget exceeded only by US aid to Iraq. </a:t>
            </a:r>
          </a:p>
          <a:p>
            <a:pPr eaLnBrk="1" hangingPunct="1">
              <a:buClrTx/>
              <a:buSzTx/>
              <a:buFontTx/>
              <a:buNone/>
            </a:pPr>
            <a:endParaRPr lang="en-US" altLang="en-US" sz="2400">
              <a:latin typeface="Arial" pitchFamily="34" charset="0"/>
            </a:endParaRPr>
          </a:p>
          <a:p>
            <a:pPr eaLnBrk="1" hangingPunct="1">
              <a:buClrTx/>
              <a:buSzTx/>
              <a:buFont typeface="Arial" pitchFamily="34" charset="0"/>
              <a:buChar char="•"/>
            </a:pPr>
            <a:r>
              <a:rPr lang="en-US" altLang="en-US" sz="2400">
                <a:latin typeface="Arial" pitchFamily="34" charset="0"/>
              </a:rPr>
              <a:t> Since World War II, Israel has been the largest overall recipient of US aid:1949-2006 Israel received more than $156 billion of direct US aid. </a:t>
            </a:r>
            <a:br>
              <a:rPr lang="en-US" altLang="en-US" sz="2400">
                <a:latin typeface="Arial" pitchFamily="34" charset="0"/>
              </a:rPr>
            </a:br>
            <a:endParaRPr lang="en-US" altLang="en-US" sz="2400">
              <a:latin typeface="Arial" pitchFamily="34" charset="0"/>
            </a:endParaRPr>
          </a:p>
        </p:txBody>
      </p:sp>
      <p:sp>
        <p:nvSpPr>
          <p:cNvPr id="24579" name="Text Box 5"/>
          <p:cNvSpPr txBox="1">
            <a:spLocks noChangeArrowheads="1"/>
          </p:cNvSpPr>
          <p:nvPr/>
        </p:nvSpPr>
        <p:spPr bwMode="auto">
          <a:xfrm>
            <a:off x="457200" y="228600"/>
            <a:ext cx="831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3600">
                <a:latin typeface="Arial" pitchFamily="34" charset="0"/>
              </a:rPr>
              <a:t>History of U.S. Government Aid to Israel</a:t>
            </a:r>
          </a:p>
        </p:txBody>
      </p:sp>
    </p:spTree>
    <p:extLst>
      <p:ext uri="{BB962C8B-B14F-4D97-AF65-F5344CB8AC3E}">
        <p14:creationId xmlns:p14="http://schemas.microsoft.com/office/powerpoint/2010/main" val="1959642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18575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Assyrian Empire 850 BCE</a:t>
            </a:r>
            <a:endParaRPr lang="en-US" dirty="0"/>
          </a:p>
        </p:txBody>
      </p:sp>
      <p:sp>
        <p:nvSpPr>
          <p:cNvPr id="3" name="Content Placeholder 2"/>
          <p:cNvSpPr>
            <a:spLocks noGrp="1"/>
          </p:cNvSpPr>
          <p:nvPr>
            <p:ph idx="1"/>
          </p:nvPr>
        </p:nvSpPr>
        <p:spPr>
          <a:xfrm>
            <a:off x="457200" y="1600200"/>
            <a:ext cx="3581400" cy="4724400"/>
          </a:xfrm>
        </p:spPr>
        <p:txBody>
          <a:bodyPr>
            <a:normAutofit/>
          </a:bodyPr>
          <a:lstStyle/>
          <a:p>
            <a:pPr marL="0" indent="0">
              <a:buNone/>
            </a:pPr>
            <a:r>
              <a:rPr lang="en-US" sz="2400" dirty="0" smtClean="0"/>
              <a:t>Assyrians took over because their society gloried military strength.  They wore copper or iron helmets which made them unstoppable.  </a:t>
            </a:r>
            <a:endParaRPr lang="en-US" sz="2400" dirty="0"/>
          </a:p>
        </p:txBody>
      </p:sp>
      <p:pic>
        <p:nvPicPr>
          <p:cNvPr id="3074" name="Picture 2" descr="http://upload.wikimedia.org/wikipedia/commons/6/69/Assyrian_Horse_Arch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1771458"/>
            <a:ext cx="5181600" cy="3758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185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550 BCE Persian Empire</a:t>
            </a:r>
            <a:endParaRPr lang="en-US" dirty="0"/>
          </a:p>
        </p:txBody>
      </p:sp>
      <p:sp>
        <p:nvSpPr>
          <p:cNvPr id="3" name="Content Placeholder 2"/>
          <p:cNvSpPr>
            <a:spLocks noGrp="1"/>
          </p:cNvSpPr>
          <p:nvPr>
            <p:ph idx="1"/>
          </p:nvPr>
        </p:nvSpPr>
        <p:spPr>
          <a:xfrm>
            <a:off x="0" y="762000"/>
            <a:ext cx="9044416" cy="2847109"/>
          </a:xfrm>
        </p:spPr>
        <p:txBody>
          <a:bodyPr>
            <a:normAutofit/>
          </a:bodyPr>
          <a:lstStyle/>
          <a:p>
            <a:pPr marL="0" indent="0">
              <a:buNone/>
            </a:pPr>
            <a:r>
              <a:rPr lang="en-US" sz="2000" dirty="0" smtClean="0"/>
              <a:t>Until Cyrus, a military genius, came along.  He created the Persian Empire that spanned more than 2,000 miles.  Unlike other conquerors, Cyrus believed in honoring local customs and religions.  Instead of destroying local temple, he would kneel and pray there.  The conquered were grateful for Cyrus and many considered him a God.  Through their tolerance and good government, the Persians brought order and peace to their Empire.  </a:t>
            </a:r>
            <a:endParaRPr lang="en-US" sz="2000" dirty="0"/>
          </a:p>
        </p:txBody>
      </p:sp>
      <p:pic>
        <p:nvPicPr>
          <p:cNvPr id="4098" name="Picture 2" descr="http://www.ancienthistoryforhomeschool.com/wp-content/uploads/2010/11/map-of-persian-empi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599" y="3082636"/>
            <a:ext cx="6206797" cy="3775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60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333 BCE Macedonian Empire</a:t>
            </a:r>
            <a:endParaRPr lang="en-US" dirty="0"/>
          </a:p>
        </p:txBody>
      </p:sp>
      <p:sp>
        <p:nvSpPr>
          <p:cNvPr id="3" name="Content Placeholder 2"/>
          <p:cNvSpPr>
            <a:spLocks noGrp="1"/>
          </p:cNvSpPr>
          <p:nvPr>
            <p:ph idx="1"/>
          </p:nvPr>
        </p:nvSpPr>
        <p:spPr>
          <a:xfrm>
            <a:off x="0" y="1143000"/>
            <a:ext cx="4572000" cy="5562600"/>
          </a:xfrm>
        </p:spPr>
        <p:txBody>
          <a:bodyPr>
            <a:normAutofit/>
          </a:bodyPr>
          <a:lstStyle/>
          <a:p>
            <a:pPr marL="0" indent="0">
              <a:buNone/>
            </a:pPr>
            <a:r>
              <a:rPr lang="en-US" sz="2400" dirty="0" smtClean="0"/>
              <a:t>A group north of Greece swept through the city-states of Greece and pushed on to conquer all of the Persian Empire lead by a 20 year old named Alexander the Great.  As he conquered he created a new culture that blended Greek and Eastern customs.</a:t>
            </a:r>
            <a:endParaRPr lang="en-US" sz="2400" dirty="0"/>
          </a:p>
        </p:txBody>
      </p:sp>
      <p:pic>
        <p:nvPicPr>
          <p:cNvPr id="5122" name="Picture 2" descr="http://iranpoliticsclub.net/maps/images/054%20Alexander%20Greco-Macedonian%20Occupation%20of%20Persian%20Empire%20330%20BC-312%20BC%20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78351"/>
            <a:ext cx="3800475" cy="20129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a5.files.biography.com/image/upload/c_fill,dpr_1.0,g_face,h_300,q_80,w_300/MTIwNjA4NjMzNzIxNzUxMDU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772" y="132085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19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Empire 139 BCE</a:t>
            </a:r>
            <a:endParaRPr lang="en-US" dirty="0"/>
          </a:p>
        </p:txBody>
      </p:sp>
      <p:sp>
        <p:nvSpPr>
          <p:cNvPr id="3" name="Content Placeholder 2"/>
          <p:cNvSpPr>
            <a:spLocks noGrp="1"/>
          </p:cNvSpPr>
          <p:nvPr>
            <p:ph idx="1"/>
          </p:nvPr>
        </p:nvSpPr>
        <p:spPr>
          <a:xfrm>
            <a:off x="0" y="1219200"/>
            <a:ext cx="4572000" cy="5638800"/>
          </a:xfrm>
        </p:spPr>
        <p:txBody>
          <a:bodyPr>
            <a:normAutofit/>
          </a:bodyPr>
          <a:lstStyle/>
          <a:p>
            <a:pPr marL="0" indent="0">
              <a:buNone/>
            </a:pPr>
            <a:r>
              <a:rPr lang="en-US" sz="2400" dirty="0" smtClean="0"/>
              <a:t>The Roman Empire included 3 million square miles and controlled up to 80 million people.  They influenced all under their empire with slaves, mythology, and a new culture.</a:t>
            </a:r>
            <a:endParaRPr lang="en-US" sz="2400" dirty="0"/>
          </a:p>
        </p:txBody>
      </p:sp>
      <p:pic>
        <p:nvPicPr>
          <p:cNvPr id="6146" name="Picture 2" descr="https://cdawholesale.com/image/cache/data/Statues%202/MILITARY-1000x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447800"/>
            <a:ext cx="46482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847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Byzantine Empire 395 AD</a:t>
            </a:r>
            <a:endParaRPr lang="en-US" dirty="0"/>
          </a:p>
        </p:txBody>
      </p:sp>
      <p:sp>
        <p:nvSpPr>
          <p:cNvPr id="3" name="Content Placeholder 2"/>
          <p:cNvSpPr>
            <a:spLocks noGrp="1"/>
          </p:cNvSpPr>
          <p:nvPr>
            <p:ph idx="1"/>
          </p:nvPr>
        </p:nvSpPr>
        <p:spPr>
          <a:xfrm>
            <a:off x="457200" y="1600200"/>
            <a:ext cx="3581400" cy="4876800"/>
          </a:xfrm>
        </p:spPr>
        <p:txBody>
          <a:bodyPr/>
          <a:lstStyle/>
          <a:p>
            <a:pPr marL="0" indent="0">
              <a:buNone/>
            </a:pPr>
            <a:r>
              <a:rPr lang="en-US" dirty="0" smtClean="0"/>
              <a:t>The Roman Empire split into two.  The eastern half became the Byzantine Empire.  </a:t>
            </a:r>
            <a:endParaRPr lang="en-US" dirty="0"/>
          </a:p>
        </p:txBody>
      </p:sp>
      <p:pic>
        <p:nvPicPr>
          <p:cNvPr id="7170" name="Picture 2" descr="http://upload.wikimedia.org/wikipedia/commons/4/41/628px-Western-Eastern-Roman-Empires-476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038600"/>
            <a:ext cx="50292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095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Muhammad 610 AD </a:t>
            </a:r>
            <a:endParaRPr lang="en-US" dirty="0"/>
          </a:p>
        </p:txBody>
      </p:sp>
      <p:sp>
        <p:nvSpPr>
          <p:cNvPr id="3" name="Content Placeholder 2"/>
          <p:cNvSpPr>
            <a:spLocks noGrp="1"/>
          </p:cNvSpPr>
          <p:nvPr>
            <p:ph idx="1"/>
          </p:nvPr>
        </p:nvSpPr>
        <p:spPr>
          <a:xfrm>
            <a:off x="304800" y="1143000"/>
            <a:ext cx="3733800" cy="5638800"/>
          </a:xfrm>
        </p:spPr>
        <p:txBody>
          <a:bodyPr>
            <a:normAutofit/>
          </a:bodyPr>
          <a:lstStyle/>
          <a:p>
            <a:pPr marL="0" indent="0">
              <a:buNone/>
            </a:pPr>
            <a:r>
              <a:rPr lang="en-US" sz="2400" dirty="0" smtClean="0"/>
              <a:t>In Mecca a 40 year old man named Muhammad received a revelation from a messenger of Allah.  He taught that Allah was the one and only God.  The teaches of Muhammad is the start of the religion Islam.</a:t>
            </a:r>
            <a:endParaRPr lang="en-US" sz="2400" dirty="0"/>
          </a:p>
        </p:txBody>
      </p:sp>
      <p:pic>
        <p:nvPicPr>
          <p:cNvPr id="1026" name="Picture 2" descr="http://www.shc.edu/theolibrary/graphics/isl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76400"/>
            <a:ext cx="4347508"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732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TotalTime>
  <Words>1499</Words>
  <Application>Microsoft Office PowerPoint</Application>
  <PresentationFormat>On-screen Show (4:3)</PresentationFormat>
  <Paragraphs>86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A Crash Course of the  Middle East</vt:lpstr>
      <vt:lpstr>Akkadian Empire – 2350 BCE</vt:lpstr>
      <vt:lpstr>Babylon Empire -2000 BCE</vt:lpstr>
      <vt:lpstr> Assyrian Empire 850 BCE</vt:lpstr>
      <vt:lpstr>550 BCE Persian Empire</vt:lpstr>
      <vt:lpstr>333 BCE Macedonian Empire</vt:lpstr>
      <vt:lpstr>Roman Empire 139 BCE</vt:lpstr>
      <vt:lpstr>Byzantine Empire 395 AD</vt:lpstr>
      <vt:lpstr>Muhammad 610 AD </vt:lpstr>
      <vt:lpstr>Caliphate 661 AD</vt:lpstr>
      <vt:lpstr>Crusades 1095 AD</vt:lpstr>
      <vt:lpstr>Ottoman Empire 1451 AD</vt:lpstr>
      <vt:lpstr>European Colonization</vt:lpstr>
      <vt:lpstr>European Colonization 1900</vt:lpstr>
      <vt:lpstr>End of WWI 1918 </vt:lpstr>
      <vt:lpstr>The Europeans divided up the  Middle East into different countries.</vt:lpstr>
      <vt:lpstr>Here is an example.</vt:lpstr>
      <vt:lpstr>Persian Gulf War 1990</vt:lpstr>
      <vt:lpstr>Iraq War 2003</vt:lpstr>
      <vt:lpstr>PowerPoint Presentation</vt:lpstr>
      <vt:lpstr>The Creation of Israel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 since the Jews and Palestinians have hated each other.</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Staff</cp:lastModifiedBy>
  <cp:revision>21</cp:revision>
  <dcterms:created xsi:type="dcterms:W3CDTF">2015-02-03T15:04:00Z</dcterms:created>
  <dcterms:modified xsi:type="dcterms:W3CDTF">2015-02-05T16:01:21Z</dcterms:modified>
</cp:coreProperties>
</file>